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80f4b026f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80f4b026f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80f4b026f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80f4b026f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0f4b026f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80f4b026f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80f4b026f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80f4b026f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80f4b026f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80f4b026f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80f4b026f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80f4b026f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0f4b026f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80f4b026f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0f4b026f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80f4b026f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80f4b026f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80f4b026f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80f4b026f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80f4b026f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80f4b026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80f4b026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0f4b026f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80f4b026f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80f4b026f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80f4b026f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80f4b026f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80f4b026f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80f4b026f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80f4b026f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0f4b026f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80f4b026f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0f4b026f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80f4b026f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80f4b026f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80f4b026f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80f4b026f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80f4b026f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80f4b026f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80f4b026f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80f4b026f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80f4b026f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80f4b026f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80f4b026f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80f4b026f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80f4b026f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0f4b026f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80f4b026f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80f4b026f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80f4b026f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80f4b026f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80f4b026f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80f4b026f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80f4b026f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80f4b026f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80f4b026f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80f4b026f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80f4b026f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80f4b026f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80f4b026f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0f4b026f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80f4b026f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80f4b026f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80f4b026f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80f4b026f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80f4b026f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80f4b026f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80f4b026f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80f4b026fa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80f4b026f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80f4b026f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80f4b026f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80f4b026fa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80f4b026f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80f4b026f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80f4b026f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80f4b026f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80f4b026f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80f4b026f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80f4b026f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80f4b026fa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80f4b026f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80f4b026f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80f4b026f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80f4b026f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80f4b026f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80f4b026f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80f4b026f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80f4b026fa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80f4b026fa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80f4b026f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80f4b026f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80f4b026fa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80f4b026fa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80f4b026f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80f4b026f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80f4b026fa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80f4b026f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80f4b026f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80f4b026f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80f4b026f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80f4b026f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80f4b026fa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80f4b026f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80f4b026f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80f4b026f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80f4b026f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80f4b026f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0f4b026f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80f4b026f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80f4b026f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80f4b026f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80f4b026f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80f4b026f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1519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675" y="525451"/>
            <a:ext cx="8325276" cy="44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25" y="1276825"/>
            <a:ext cx="6772399" cy="10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00" y="0"/>
            <a:ext cx="8185026" cy="485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25" y="389200"/>
            <a:ext cx="8499951" cy="42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00" y="262250"/>
            <a:ext cx="8839875" cy="394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25" y="100350"/>
            <a:ext cx="7519775" cy="466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00" y="170975"/>
            <a:ext cx="8544025" cy="40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5" y="1611600"/>
            <a:ext cx="8197449" cy="7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75" y="60875"/>
            <a:ext cx="8630675" cy="43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22" y="228215"/>
            <a:ext cx="8710700" cy="46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68961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25" y="346525"/>
            <a:ext cx="8385751" cy="41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9100"/>
            <a:ext cx="8839201" cy="1027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25" y="438950"/>
            <a:ext cx="8482076" cy="400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63" y="408774"/>
            <a:ext cx="8372274" cy="42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75" y="248552"/>
            <a:ext cx="8250850" cy="46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25" y="488750"/>
            <a:ext cx="8342175" cy="443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/>
        </p:nvSpPr>
        <p:spPr>
          <a:xfrm>
            <a:off x="902675" y="504125"/>
            <a:ext cx="7050900" cy="28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Epoch</a:t>
            </a:r>
            <a:r>
              <a:rPr lang="ko" sz="1800">
                <a:solidFill>
                  <a:schemeClr val="dk2"/>
                </a:solidFill>
              </a:rPr>
              <a:t>: 전체 학습 데이터셋을 한 번 모두 모델에 통과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    </a:t>
            </a:r>
            <a:r>
              <a:rPr lang="ko" sz="1800">
                <a:solidFill>
                  <a:srgbClr val="0000FF"/>
                </a:solidFill>
              </a:rPr>
              <a:t>epoch = 데이터셋을 몇 번 반복 학습했는지</a:t>
            </a:r>
            <a:r>
              <a:rPr lang="ko" sz="1800">
                <a:solidFill>
                  <a:schemeClr val="dk2"/>
                </a:solidFill>
              </a:rPr>
              <a:t>를 의미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Step </a:t>
            </a:r>
            <a:r>
              <a:rPr lang="ko" sz="1800">
                <a:solidFill>
                  <a:schemeClr val="dk2"/>
                </a:solidFill>
              </a:rPr>
              <a:t>: 모델이 하나이 batch 를 보고 파라미터를 업데이트 하는 과전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   순전파 - 역전파 -&gt; 파라미터 업데이트 </a:t>
            </a:r>
            <a:br>
              <a:rPr lang="ko" sz="1800">
                <a:solidFill>
                  <a:schemeClr val="dk2"/>
                </a:solidFill>
              </a:rPr>
            </a:br>
            <a:r>
              <a:rPr lang="ko" sz="1800">
                <a:solidFill>
                  <a:schemeClr val="dk2"/>
                </a:solidFill>
              </a:rPr>
              <a:t>   </a:t>
            </a:r>
            <a:r>
              <a:rPr lang="ko" sz="1800">
                <a:solidFill>
                  <a:srgbClr val="0000FF"/>
                </a:solidFill>
              </a:rPr>
              <a:t>step = 파라미터 업데이트 횟수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  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1600"/>
            <a:ext cx="8839199" cy="1269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25" y="281075"/>
            <a:ext cx="8516774" cy="414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01" y="221225"/>
            <a:ext cx="7278174" cy="43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00" y="874875"/>
            <a:ext cx="7540224" cy="313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63" y="216825"/>
            <a:ext cx="8565874" cy="442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699" y="290624"/>
            <a:ext cx="5613525" cy="30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990963"/>
            <a:ext cx="8839201" cy="3072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25" y="137300"/>
            <a:ext cx="7594725" cy="40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25" y="492275"/>
            <a:ext cx="7408701" cy="3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50" y="476662"/>
            <a:ext cx="5245399" cy="419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2650"/>
            <a:ext cx="8839199" cy="75633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7"/>
          <p:cNvSpPr/>
          <p:nvPr/>
        </p:nvSpPr>
        <p:spPr>
          <a:xfrm>
            <a:off x="584025" y="2490650"/>
            <a:ext cx="2166600" cy="1013700"/>
          </a:xfrm>
          <a:prstGeom prst="wedgeRoundRectCallout">
            <a:avLst>
              <a:gd fmla="val 36021" name="adj1"/>
              <a:gd fmla="val -77661" name="adj2"/>
              <a:gd fmla="val 0" name="adj3"/>
            </a:avLst>
          </a:prstGeom>
          <a:solidFill>
            <a:srgbClr val="FFFFFF">
              <a:alpha val="87060"/>
            </a:srgbClr>
          </a:solidFill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0000"/>
                </a:solidFill>
              </a:rPr>
              <a:t>한글로 </a:t>
            </a:r>
            <a:r>
              <a:rPr b="1" lang="ko" sz="1200">
                <a:solidFill>
                  <a:srgbClr val="660000"/>
                </a:solidFill>
              </a:rPr>
              <a:t>합성곱 신경망</a:t>
            </a:r>
            <a:r>
              <a:rPr lang="ko" sz="1200">
                <a:solidFill>
                  <a:srgbClr val="660000"/>
                </a:solidFill>
              </a:rPr>
              <a:t>.</a:t>
            </a:r>
            <a:endParaRPr sz="1200">
              <a:solidFill>
                <a:srgbClr val="66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75" y="279100"/>
            <a:ext cx="8379875" cy="42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75" y="273999"/>
            <a:ext cx="8130951" cy="41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25" y="221225"/>
            <a:ext cx="8693275" cy="45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00" y="531200"/>
            <a:ext cx="8078675" cy="386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25" y="381550"/>
            <a:ext cx="80962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00" y="518700"/>
            <a:ext cx="8527376" cy="388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775" y="48425"/>
            <a:ext cx="7613401" cy="47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4400"/>
            <a:ext cx="8839200" cy="75788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4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0000"/>
                </a:solidFill>
              </a:rPr>
              <a:t>한글로는 </a:t>
            </a:r>
            <a:r>
              <a:rPr b="1" lang="ko" sz="1200">
                <a:solidFill>
                  <a:srgbClr val="660000"/>
                </a:solidFill>
              </a:rPr>
              <a:t>‘순환신경망’</a:t>
            </a:r>
            <a:r>
              <a:rPr lang="ko" sz="1200">
                <a:solidFill>
                  <a:srgbClr val="660000"/>
                </a:solidFill>
              </a:rPr>
              <a:t> 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00" y="195279"/>
            <a:ext cx="7505199" cy="443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00" y="462000"/>
            <a:ext cx="7864099" cy="407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00" y="540550"/>
            <a:ext cx="7979601" cy="33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75" y="458125"/>
            <a:ext cx="8668226" cy="38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00" y="363050"/>
            <a:ext cx="8697100" cy="364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00" y="721300"/>
            <a:ext cx="6942301" cy="21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25" y="1371600"/>
            <a:ext cx="8839202" cy="93544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61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0000"/>
                </a:solidFill>
              </a:rPr>
              <a:t>우리말로 ‘생산적 적대 신경망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50" y="484325"/>
            <a:ext cx="7856377" cy="392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301" y="369550"/>
            <a:ext cx="6679175" cy="44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350" y="259625"/>
            <a:ext cx="6363451" cy="44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898" y="726325"/>
            <a:ext cx="6835551" cy="37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75" y="186900"/>
            <a:ext cx="8774850" cy="370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800"/>
            <a:ext cx="8141775" cy="9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50" y="575025"/>
            <a:ext cx="7431949" cy="371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50" y="421250"/>
            <a:ext cx="8420049" cy="415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25" y="895250"/>
            <a:ext cx="8775901" cy="32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00" y="1150925"/>
            <a:ext cx="7629525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50" y="169900"/>
            <a:ext cx="7955751" cy="46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